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0" r:id="rId4"/>
    <p:sldId id="261" r:id="rId5"/>
    <p:sldId id="269" r:id="rId6"/>
    <p:sldId id="265" r:id="rId7"/>
    <p:sldId id="262" r:id="rId8"/>
    <p:sldId id="266" r:id="rId9"/>
    <p:sldId id="267" r:id="rId10"/>
    <p:sldId id="268" r:id="rId11"/>
    <p:sldId id="270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40" d="100"/>
          <a:sy n="140" d="100"/>
        </p:scale>
        <p:origin x="122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基于</a:t>
            </a:r>
            <a:r>
              <a:rPr lang="en-US" altLang="zh-CN" dirty="0">
                <a:effectLst/>
              </a:rPr>
              <a:t>YOLO-v5</a:t>
            </a:r>
            <a:r>
              <a:rPr lang="zh-CN" altLang="en-US" dirty="0">
                <a:effectLst/>
              </a:rPr>
              <a:t>识别</a:t>
            </a:r>
            <a:r>
              <a:rPr lang="en-US" altLang="zh-CN" dirty="0">
                <a:effectLst/>
              </a:rPr>
              <a:t>SVHN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李锦韬</a:t>
            </a:r>
            <a:r>
              <a:rPr lang="en-US" altLang="zh-CN" dirty="0">
                <a:latin typeface="+mn-lt"/>
              </a:rPr>
              <a:t> 2201213292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深度学习技术与应用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第三次作业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46A4A-DB1B-0865-C4BB-9F5F8C3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测试集上评估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01532D-CDD0-B4CD-EFAE-A697D7502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参数说明：</a:t>
            </a:r>
            <a:endParaRPr lang="en-US" altLang="zh-CN" dirty="0"/>
          </a:p>
          <a:p>
            <a:pPr lvl="1"/>
            <a:r>
              <a:rPr lang="en-US" altLang="zh-CN" dirty="0"/>
              <a:t>--conf	object confidence threshold </a:t>
            </a:r>
          </a:p>
          <a:p>
            <a:pPr lvl="1"/>
            <a:r>
              <a:rPr lang="en-US" altLang="zh-CN" dirty="0"/>
              <a:t>--</a:t>
            </a:r>
            <a:r>
              <a:rPr lang="en-US" altLang="zh-CN" dirty="0" err="1"/>
              <a:t>iou</a:t>
            </a:r>
            <a:r>
              <a:rPr lang="en-US" altLang="zh-CN" dirty="0"/>
              <a:t>	IOU threshold for NMS</a:t>
            </a:r>
          </a:p>
          <a:p>
            <a:r>
              <a:rPr lang="zh-CN" altLang="en-US" dirty="0"/>
              <a:t>测试结果：</a:t>
            </a:r>
            <a:endParaRPr lang="en-US" altLang="zh-CN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19D5B11-4239-3821-2348-04C84977E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42928"/>
              </p:ext>
            </p:extLst>
          </p:nvPr>
        </p:nvGraphicFramePr>
        <p:xfrm>
          <a:off x="415636" y="2756200"/>
          <a:ext cx="11547760" cy="34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80">
                  <a:extLst>
                    <a:ext uri="{9D8B030D-6E8A-4147-A177-3AD203B41FA5}">
                      <a16:colId xmlns:a16="http://schemas.microsoft.com/office/drawing/2014/main" val="4063006236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1132264086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2417878400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1051998059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3755075077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1489198084"/>
                    </a:ext>
                  </a:extLst>
                </a:gridCol>
                <a:gridCol w="1649680">
                  <a:extLst>
                    <a:ext uri="{9D8B030D-6E8A-4147-A177-3AD203B41FA5}">
                      <a16:colId xmlns:a16="http://schemas.microsoft.com/office/drawing/2014/main" val="2084496132"/>
                    </a:ext>
                  </a:extLst>
                </a:gridCol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--conf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--</a:t>
                      </a:r>
                      <a:r>
                        <a:rPr lang="en-US" altLang="zh-CN" dirty="0" err="1"/>
                        <a:t>iou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Precision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Recall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mAP@.5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mAP@.5:095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Remark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888471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Default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952209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19389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586014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0.827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0.999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0.998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98726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3443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025684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0.821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574919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0.687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465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70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F77D-6C6A-EC69-027B-81043939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测试集预测情况示例</a:t>
            </a: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988DB7C4-F804-B6FA-040F-85CFF4925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1" y="1729702"/>
            <a:ext cx="5418161" cy="1477295"/>
          </a:xfrm>
          <a:prstGeom prst="rect">
            <a:avLst/>
          </a:prstGeom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F0CDE10-8AF6-5DBF-8BD2-22289BBE8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3412774"/>
            <a:ext cx="5418161" cy="1477295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B0E000D3-0625-2EE4-9D64-D8F210153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9" y="5095846"/>
            <a:ext cx="5418161" cy="14772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A60253-FF5C-5D62-33E4-B4D051060CA9}"/>
              </a:ext>
            </a:extLst>
          </p:cNvPr>
          <p:cNvSpPr txBox="1"/>
          <p:nvPr/>
        </p:nvSpPr>
        <p:spPr>
          <a:xfrm>
            <a:off x="2816407" y="13603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DF46A5-1275-6211-C4CF-7DFB505D3A7F}"/>
              </a:ext>
            </a:extLst>
          </p:cNvPr>
          <p:cNvSpPr txBox="1"/>
          <p:nvPr/>
        </p:nvSpPr>
        <p:spPr>
          <a:xfrm>
            <a:off x="8135664" y="13603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识别门牌号</a:t>
            </a:r>
          </a:p>
        </p:txBody>
      </p:sp>
      <p:pic>
        <p:nvPicPr>
          <p:cNvPr id="18" name="图片 17" descr="图形用户界面&#10;&#10;描述已自动生成">
            <a:extLst>
              <a:ext uri="{FF2B5EF4-FFF2-40B4-BE49-F238E27FC236}">
                <a16:creationId xmlns:a16="http://schemas.microsoft.com/office/drawing/2014/main" id="{BEC384B0-77DE-0375-50DE-A47F2B735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1" y="1728487"/>
            <a:ext cx="5418161" cy="1477295"/>
          </a:xfrm>
          <a:prstGeom prst="rect">
            <a:avLst/>
          </a:prstGeom>
        </p:spPr>
      </p:pic>
      <p:pic>
        <p:nvPicPr>
          <p:cNvPr id="20" name="图片 19" descr="图形用户界面&#10;&#10;描述已自动生成">
            <a:extLst>
              <a:ext uri="{FF2B5EF4-FFF2-40B4-BE49-F238E27FC236}">
                <a16:creationId xmlns:a16="http://schemas.microsoft.com/office/drawing/2014/main" id="{D81D7BB3-8A12-ED12-0749-354CD6725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0" y="3412773"/>
            <a:ext cx="5418162" cy="1477296"/>
          </a:xfrm>
          <a:prstGeom prst="rect">
            <a:avLst/>
          </a:prstGeom>
        </p:spPr>
      </p:pic>
      <p:pic>
        <p:nvPicPr>
          <p:cNvPr id="22" name="图片 21" descr="图形用户界面&#10;&#10;描述已自动生成">
            <a:extLst>
              <a:ext uri="{FF2B5EF4-FFF2-40B4-BE49-F238E27FC236}">
                <a16:creationId xmlns:a16="http://schemas.microsoft.com/office/drawing/2014/main" id="{06BA3782-3F44-2467-1AFA-753A79623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0" y="5095847"/>
            <a:ext cx="5418161" cy="14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SVHN</a:t>
            </a:r>
            <a:r>
              <a:rPr lang="zh-CN" altLang="en-US"/>
              <a:t>数据集情况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850880" cy="4861560"/>
          </a:xfrm>
        </p:spPr>
        <p:txBody>
          <a:bodyPr/>
          <a:lstStyle/>
          <a:p>
            <a:r>
              <a:rPr lang="zh-CN" altLang="en-US" b="1" dirty="0"/>
              <a:t>10 classes</a:t>
            </a:r>
            <a:r>
              <a:rPr lang="zh-CN" altLang="en-US" dirty="0"/>
              <a:t>, 1 for each digit. Digit '1' has label 1, '9' has label 9 and '0' has label 10.</a:t>
            </a:r>
          </a:p>
          <a:p>
            <a:r>
              <a:rPr lang="en-US" altLang="zh-CN" b="1" dirty="0"/>
              <a:t>Format-1: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33402 images for Train and 13068 images for Test. </a:t>
            </a:r>
          </a:p>
          <a:p>
            <a:pPr lvl="1"/>
            <a:r>
              <a:rPr lang="en-US" altLang="zh-CN" dirty="0"/>
              <a:t>Each image has several digits(</a:t>
            </a:r>
            <a:r>
              <a:rPr lang="zh-CN" altLang="en-US" dirty="0"/>
              <a:t>'label', 'left', 'top', 'width', 'height'</a:t>
            </a:r>
            <a:r>
              <a:rPr lang="en-US" altLang="zh-CN" dirty="0"/>
              <a:t>). All files are </a:t>
            </a:r>
            <a:r>
              <a:rPr lang="en-US" altLang="zh-CN" dirty="0" err="1"/>
              <a:t>png</a:t>
            </a:r>
            <a:r>
              <a:rPr lang="en-US" altLang="zh-CN" dirty="0"/>
              <a:t>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2967990"/>
            <a:ext cx="4695825" cy="3133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85" y="3043555"/>
            <a:ext cx="3050540" cy="31337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23375" y="365823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Field	Description</a:t>
            </a:r>
          </a:p>
          <a:p>
            <a:r>
              <a:rPr lang="zh-CN" altLang="en-US"/>
              <a:t>top	左上角坐标X</a:t>
            </a:r>
          </a:p>
          <a:p>
            <a:r>
              <a:rPr lang="zh-CN" altLang="en-US"/>
              <a:t>height	字符高度</a:t>
            </a:r>
          </a:p>
          <a:p>
            <a:r>
              <a:rPr lang="zh-CN" altLang="en-US"/>
              <a:t>left	左上角最表Y</a:t>
            </a:r>
          </a:p>
          <a:p>
            <a:r>
              <a:rPr lang="zh-CN" altLang="en-US"/>
              <a:t>width	字符宽度</a:t>
            </a:r>
          </a:p>
          <a:p>
            <a:r>
              <a:rPr lang="zh-CN" altLang="en-US"/>
              <a:t>label	字符编码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对训练目标的理解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训练数据集里给出了每个数字的位置框，可以</a:t>
            </a:r>
            <a:r>
              <a:rPr lang="zh-CN" altLang="en-US" sz="2400" dirty="0"/>
              <a:t>将本任务视为目标检测问题</a:t>
            </a:r>
          </a:p>
          <a:p>
            <a:r>
              <a:rPr lang="zh-CN" altLang="en-US" sz="2400" dirty="0"/>
              <a:t>考虑Faster R-CNN、YOLO等成熟的方法</a:t>
            </a:r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3632"/>
            <a:ext cx="5825101" cy="3914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B1FC6E-6E2F-EAFA-46A7-3278B84BB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0" r="7662"/>
          <a:stretch/>
        </p:blipFill>
        <p:spPr>
          <a:xfrm>
            <a:off x="6983771" y="2378080"/>
            <a:ext cx="3972191" cy="2569381"/>
          </a:xfrm>
          <a:prstGeom prst="rect">
            <a:avLst/>
          </a:prstGeom>
        </p:spPr>
      </p:pic>
      <p:sp>
        <p:nvSpPr>
          <p:cNvPr id="7" name="AutoShape 2" descr="Faster R-CNN for object detection | by Shilpa Ananth | Towards Data Science">
            <a:extLst>
              <a:ext uri="{FF2B5EF4-FFF2-40B4-BE49-F238E27FC236}">
                <a16:creationId xmlns:a16="http://schemas.microsoft.com/office/drawing/2014/main" id="{ABC482F6-A2B8-D007-0547-68352C705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2495" y="3272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321507-1158-8A99-8D57-4B01D6712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743" y="4756392"/>
            <a:ext cx="4012249" cy="19544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直接使用预训练的</a:t>
            </a:r>
            <a:r>
              <a:rPr lang="en-US" altLang="zh-CN" sz="2400" dirty="0"/>
              <a:t>YOLOv5</a:t>
            </a:r>
            <a:r>
              <a:rPr lang="zh-CN" altLang="en-US" sz="2400" dirty="0"/>
              <a:t>模型，进行迁移学习</a:t>
            </a:r>
            <a:endParaRPr lang="en-US" altLang="zh-CN" sz="2400" dirty="0"/>
          </a:p>
          <a:p>
            <a:r>
              <a:rPr lang="zh-CN" altLang="en-US" sz="2400" dirty="0"/>
              <a:t>考虑到实验硬件有限，选择</a:t>
            </a:r>
            <a:r>
              <a:rPr lang="en-US" altLang="zh-CN" sz="2400" dirty="0"/>
              <a:t>YOLOv5s(small)</a:t>
            </a:r>
            <a:r>
              <a:rPr lang="zh-CN" altLang="en-US" sz="2400" dirty="0"/>
              <a:t>版本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26" name="Picture 2" descr="YOLOv5 | PyTorch">
            <a:extLst>
              <a:ext uri="{FF2B5EF4-FFF2-40B4-BE49-F238E27FC236}">
                <a16:creationId xmlns:a16="http://schemas.microsoft.com/office/drawing/2014/main" id="{6C44B92B-F6C4-12F1-A770-97776A51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3" y="4386617"/>
            <a:ext cx="4110251" cy="20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724238-C0B3-9F4F-AFA7-4BAB001A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2" y="2648002"/>
            <a:ext cx="3837191" cy="1561995"/>
          </a:xfrm>
          <a:prstGeom prst="rect">
            <a:avLst/>
          </a:prstGeom>
        </p:spPr>
      </p:pic>
      <p:pic>
        <p:nvPicPr>
          <p:cNvPr id="1028" name="Picture 4" descr="yolov5模型框架详解_yolov5模型结构_AI界扛把子的博客-CSDN博客">
            <a:extLst>
              <a:ext uri="{FF2B5EF4-FFF2-40B4-BE49-F238E27FC236}">
                <a16:creationId xmlns:a16="http://schemas.microsoft.com/office/drawing/2014/main" id="{7729D4D0-0B7E-B2BB-CD50-5344F3D7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4" y="2831450"/>
            <a:ext cx="7895804" cy="347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96D6A-7BC3-5781-763F-06C112BF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950595"/>
          </a:xfrm>
        </p:spPr>
        <p:txBody>
          <a:bodyPr/>
          <a:lstStyle/>
          <a:p>
            <a:r>
              <a:rPr lang="zh-CN" altLang="en-US" dirty="0"/>
              <a:t>环境参数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3D3FC-1DAB-6626-7564-3C1352B9C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System Hardware:</a:t>
            </a:r>
          </a:p>
          <a:p>
            <a:pPr lvl="1"/>
            <a:r>
              <a:rPr lang="en-US" altLang="zh-CN" dirty="0"/>
              <a:t>CPU count	6</a:t>
            </a:r>
          </a:p>
          <a:p>
            <a:pPr lvl="1"/>
            <a:r>
              <a:rPr lang="en-US" altLang="zh-CN" dirty="0"/>
              <a:t>GPU count	1</a:t>
            </a:r>
          </a:p>
          <a:p>
            <a:pPr lvl="1"/>
            <a:r>
              <a:rPr lang="en-US" altLang="zh-CN" dirty="0"/>
              <a:t>GPU type	NVIDIA GeForce GTX 1650</a:t>
            </a:r>
          </a:p>
          <a:p>
            <a:r>
              <a:rPr lang="en-US" altLang="zh-CN" dirty="0"/>
              <a:t>OS: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Windows-10-10.0.19045-SP0</a:t>
            </a:r>
          </a:p>
          <a:p>
            <a:r>
              <a:rPr lang="en-US" altLang="zh-CN" dirty="0"/>
              <a:t>Python version:</a:t>
            </a:r>
          </a:p>
          <a:p>
            <a:pPr lvl="1"/>
            <a:r>
              <a:rPr lang="en-US" altLang="zh-CN" dirty="0"/>
              <a:t>3.10.9</a:t>
            </a:r>
          </a:p>
          <a:p>
            <a:r>
              <a:rPr lang="en-US" altLang="zh-CN" dirty="0"/>
              <a:t>IDE:</a:t>
            </a:r>
          </a:p>
          <a:p>
            <a:pPr lvl="1"/>
            <a:r>
              <a:rPr lang="en-US" altLang="zh-CN" dirty="0"/>
              <a:t>VS code</a:t>
            </a:r>
          </a:p>
        </p:txBody>
      </p:sp>
      <p:pic>
        <p:nvPicPr>
          <p:cNvPr id="7" name="图片 6" descr="电脑游戏画面&#10;&#10;描述已自动生成">
            <a:extLst>
              <a:ext uri="{FF2B5EF4-FFF2-40B4-BE49-F238E27FC236}">
                <a16:creationId xmlns:a16="http://schemas.microsoft.com/office/drawing/2014/main" id="{22D0CB64-0920-176D-B468-D5D2D02FA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4630"/>
            <a:ext cx="2438504" cy="2438504"/>
          </a:xfrm>
          <a:prstGeom prst="rect">
            <a:avLst/>
          </a:prstGeom>
        </p:spPr>
      </p:pic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E8011824-1B20-9E21-31D8-E52E9C668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054371"/>
            <a:ext cx="2438504" cy="2438504"/>
          </a:xfrm>
          <a:prstGeom prst="rect">
            <a:avLst/>
          </a:prstGeom>
        </p:spPr>
      </p:pic>
      <p:pic>
        <p:nvPicPr>
          <p:cNvPr id="11" name="图片 10" descr="图片包含 树状图&#10;&#10;描述已自动生成">
            <a:extLst>
              <a:ext uri="{FF2B5EF4-FFF2-40B4-BE49-F238E27FC236}">
                <a16:creationId xmlns:a16="http://schemas.microsoft.com/office/drawing/2014/main" id="{9670FE51-A2D5-B75B-27BC-72E6B65386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96" y="1314630"/>
            <a:ext cx="2438504" cy="243850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45B000B-8C9F-6D88-6394-34960B24F029}"/>
              </a:ext>
            </a:extLst>
          </p:cNvPr>
          <p:cNvSpPr txBox="1">
            <a:spLocks/>
          </p:cNvSpPr>
          <p:nvPr/>
        </p:nvSpPr>
        <p:spPr>
          <a:xfrm>
            <a:off x="6096000" y="364035"/>
            <a:ext cx="52578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训练集情况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D4B266-B0D4-E232-D22D-06F716CB8A33}"/>
              </a:ext>
            </a:extLst>
          </p:cNvPr>
          <p:cNvSpPr txBox="1"/>
          <p:nvPr/>
        </p:nvSpPr>
        <p:spPr>
          <a:xfrm>
            <a:off x="6378105" y="3682801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FA230A-E864-1AD2-1A38-5A6754E0A8A4}"/>
              </a:ext>
            </a:extLst>
          </p:cNvPr>
          <p:cNvSpPr txBox="1"/>
          <p:nvPr/>
        </p:nvSpPr>
        <p:spPr>
          <a:xfrm>
            <a:off x="9148601" y="3682801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A1B790-072D-3C3B-3BF0-6F9BAA42FBC9}"/>
              </a:ext>
            </a:extLst>
          </p:cNvPr>
          <p:cNvSpPr txBox="1"/>
          <p:nvPr/>
        </p:nvSpPr>
        <p:spPr>
          <a:xfrm>
            <a:off x="6378105" y="6421452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06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AE7D4-5C53-646E-205A-359E2F8F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训练集上数字目标框分布情况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3EAE43-0C6A-290A-62C9-E4A4D5950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2728" y="1315720"/>
            <a:ext cx="5195248" cy="2414668"/>
          </a:xfrm>
        </p:spPr>
        <p:txBody>
          <a:bodyPr/>
          <a:lstStyle/>
          <a:p>
            <a:r>
              <a:rPr lang="zh-CN" altLang="en-US" dirty="0"/>
              <a:t>类别上标签</a:t>
            </a:r>
            <a:r>
              <a:rPr lang="en-US" altLang="zh-CN" dirty="0"/>
              <a:t>’9’</a:t>
            </a:r>
            <a:r>
              <a:rPr lang="zh-CN" altLang="en-US" dirty="0"/>
              <a:t>最少，</a:t>
            </a:r>
            <a:r>
              <a:rPr lang="en-US" altLang="zh-CN" dirty="0"/>
              <a:t>’1’</a:t>
            </a:r>
            <a:r>
              <a:rPr lang="zh-CN" altLang="en-US" dirty="0"/>
              <a:t>最多，标签类别分布不均匀</a:t>
            </a:r>
            <a:endParaRPr lang="en-US" altLang="zh-CN" dirty="0"/>
          </a:p>
          <a:p>
            <a:r>
              <a:rPr lang="zh-CN" altLang="en-US" dirty="0"/>
              <a:t>图像上的数字目标框位置在纵轴上较为居中，在横轴上在中间两侧分布</a:t>
            </a:r>
            <a:endParaRPr lang="en-US" altLang="zh-CN" dirty="0"/>
          </a:p>
          <a:p>
            <a:r>
              <a:rPr lang="zh-CN" altLang="en-US" dirty="0"/>
              <a:t>数字目标框基本为窄矩形，符合数字字体的特点</a:t>
            </a:r>
            <a:endParaRPr lang="en-US" altLang="zh-CN" dirty="0"/>
          </a:p>
          <a:p>
            <a:r>
              <a:rPr lang="zh-CN" altLang="en-US" dirty="0"/>
              <a:t>数字目标框的长宽比近似于</a:t>
            </a:r>
            <a:r>
              <a:rPr lang="en-US" altLang="zh-CN" dirty="0"/>
              <a:t>4.5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B4F551C-B9B9-3237-689C-83F74B06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1" y="1375781"/>
            <a:ext cx="5424985" cy="54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56EA3B-43AC-7DFF-24EC-70FF9E6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/>
          <a:stretch/>
        </p:blipFill>
        <p:spPr bwMode="auto">
          <a:xfrm>
            <a:off x="6693090" y="3730388"/>
            <a:ext cx="3497239" cy="30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1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训练参数选择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6496249" cy="522155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数据集划分：</a:t>
            </a:r>
            <a:endParaRPr lang="en-US" altLang="zh-CN" sz="2400" dirty="0"/>
          </a:p>
          <a:p>
            <a:pPr lvl="1"/>
            <a:r>
              <a:rPr lang="zh-CN" altLang="en-US" sz="2200" dirty="0"/>
              <a:t>训练集：</a:t>
            </a:r>
            <a:r>
              <a:rPr lang="en-US" altLang="zh-CN" sz="2200" dirty="0"/>
              <a:t>30402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pPr lvl="1"/>
            <a:r>
              <a:rPr lang="zh-CN" altLang="en-US" sz="2200" dirty="0"/>
              <a:t>验证集：</a:t>
            </a:r>
            <a:r>
              <a:rPr lang="en-US" altLang="zh-CN" sz="2200" dirty="0"/>
              <a:t>3000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pPr lvl="1"/>
            <a:r>
              <a:rPr lang="zh-CN" altLang="en-US" sz="2200" dirty="0"/>
              <a:t>测试集：</a:t>
            </a:r>
            <a:r>
              <a:rPr lang="en-US" altLang="zh-CN" sz="2200" dirty="0"/>
              <a:t>13068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r>
              <a:rPr lang="zh-CN" altLang="en-US" sz="2400" dirty="0"/>
              <a:t>使用预训练</a:t>
            </a:r>
            <a:r>
              <a:rPr lang="en-US" altLang="zh-CN" sz="2400" dirty="0"/>
              <a:t>YOLOv5s.pt</a:t>
            </a:r>
            <a:r>
              <a:rPr lang="zh-CN" altLang="en-US" sz="2400" dirty="0"/>
              <a:t>模型文件</a:t>
            </a:r>
            <a:endParaRPr lang="en-US" altLang="zh-CN" sz="2400" dirty="0"/>
          </a:p>
          <a:p>
            <a:r>
              <a:rPr lang="zh-CN" altLang="en-US" sz="2400" dirty="0"/>
              <a:t>调整输入图像大小为</a:t>
            </a:r>
            <a:r>
              <a:rPr lang="en-US" altLang="zh-CN" sz="2400" dirty="0"/>
              <a:t>320*320</a:t>
            </a:r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SGD</a:t>
            </a:r>
            <a:r>
              <a:rPr lang="zh-CN" altLang="en-US" sz="2400" dirty="0"/>
              <a:t>进行优化</a:t>
            </a:r>
          </a:p>
          <a:p>
            <a:r>
              <a:rPr lang="en-US" altLang="zh-CN" sz="2400" dirty="0"/>
              <a:t>Batch-Size</a:t>
            </a:r>
            <a:r>
              <a:rPr lang="zh-CN" altLang="en-US" sz="2400" dirty="0"/>
              <a:t>为</a:t>
            </a:r>
            <a:r>
              <a:rPr lang="en-US" altLang="zh-CN" sz="2400" dirty="0"/>
              <a:t>32</a:t>
            </a:r>
          </a:p>
          <a:p>
            <a:r>
              <a:rPr lang="zh-CN" altLang="en-US" sz="2400" dirty="0"/>
              <a:t>训练</a:t>
            </a:r>
            <a:r>
              <a:rPr lang="en-US" altLang="zh-CN" sz="2400" dirty="0"/>
              <a:t>50</a:t>
            </a:r>
            <a:r>
              <a:rPr lang="zh-CN" altLang="en-US" sz="2400" dirty="0"/>
              <a:t>个</a:t>
            </a:r>
            <a:r>
              <a:rPr lang="en-US" altLang="zh-CN" sz="2400" dirty="0"/>
              <a:t>Epoch</a:t>
            </a:r>
          </a:p>
          <a:p>
            <a:r>
              <a:rPr lang="zh-CN" altLang="en-US" sz="2400" dirty="0"/>
              <a:t>训练命令为：</a:t>
            </a:r>
            <a:endParaRPr lang="en-US" altLang="zh-CN" sz="2400" dirty="0"/>
          </a:p>
          <a:p>
            <a:pPr lvl="1"/>
            <a:r>
              <a:rPr lang="en-US" altLang="zh-CN" sz="1600" dirty="0"/>
              <a:t>python train.py --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 320 --batch 32 --epochs 50 --data </a:t>
            </a:r>
            <a:r>
              <a:rPr lang="en-US" altLang="zh-CN" sz="1600" dirty="0" err="1"/>
              <a:t>svhn.yaml</a:t>
            </a:r>
            <a:r>
              <a:rPr lang="en-US" altLang="zh-CN" sz="1600" dirty="0"/>
              <a:t> --weights yolov5s.pt --workers 16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48" y="1532998"/>
            <a:ext cx="2970479" cy="49598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8FBEC5-1DB0-7E34-EC50-B3DA28404A16}"/>
              </a:ext>
            </a:extLst>
          </p:cNvPr>
          <p:cNvSpPr txBox="1"/>
          <p:nvPr/>
        </p:nvSpPr>
        <p:spPr>
          <a:xfrm>
            <a:off x="7639248" y="10550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其余超参数：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3BEB9-065A-DEB9-AFCC-9D9836B5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5A092-9B24-2FED-AC05-E57CF565E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3" y="1656993"/>
            <a:ext cx="9853684" cy="22171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90D9A9-6835-4D35-D31E-53DFDC9613D8}"/>
              </a:ext>
            </a:extLst>
          </p:cNvPr>
          <p:cNvSpPr txBox="1"/>
          <p:nvPr/>
        </p:nvSpPr>
        <p:spPr>
          <a:xfrm>
            <a:off x="838200" y="12840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学习率变化情况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0C67E8-A51D-673F-626A-DF7626B7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3" y="4452135"/>
            <a:ext cx="9853684" cy="22435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E0AC0D-F792-23EB-9D66-F1DB21A2A867}"/>
              </a:ext>
            </a:extLst>
          </p:cNvPr>
          <p:cNvSpPr txBox="1"/>
          <p:nvPr/>
        </p:nvSpPr>
        <p:spPr>
          <a:xfrm>
            <a:off x="896203" y="4120557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训练时损失函数值变化情况</a:t>
            </a:r>
          </a:p>
        </p:txBody>
      </p:sp>
    </p:spTree>
    <p:extLst>
      <p:ext uri="{BB962C8B-B14F-4D97-AF65-F5344CB8AC3E}">
        <p14:creationId xmlns:p14="http://schemas.microsoft.com/office/powerpoint/2010/main" val="185461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22B14-A447-C555-6F0D-5436054D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训练情况</a:t>
            </a: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C1DF6CA7-310E-8B98-C339-310D4B54C9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2" y="1172569"/>
            <a:ext cx="4295374" cy="22564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06E3D1-78EB-6179-B586-37B4CEF5FD44}"/>
              </a:ext>
            </a:extLst>
          </p:cNvPr>
          <p:cNvSpPr txBox="1"/>
          <p:nvPr/>
        </p:nvSpPr>
        <p:spPr>
          <a:xfrm>
            <a:off x="1141963" y="3450262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mAP</a:t>
            </a:r>
            <a:r>
              <a:rPr lang="en-US" altLang="zh-CN" dirty="0"/>
              <a:t> [0.5:0.95]</a:t>
            </a:r>
            <a:r>
              <a:rPr lang="zh-CN" altLang="en-US" dirty="0"/>
              <a:t>指标</a:t>
            </a:r>
          </a:p>
        </p:txBody>
      </p: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36344209-C5C4-5039-7735-05267D4D5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56" y="1172569"/>
            <a:ext cx="4295374" cy="2256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4D70D9-7620-BFCA-FA07-B5A50B9BFE2D}"/>
              </a:ext>
            </a:extLst>
          </p:cNvPr>
          <p:cNvSpPr txBox="1"/>
          <p:nvPr/>
        </p:nvSpPr>
        <p:spPr>
          <a:xfrm>
            <a:off x="6408710" y="345026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mAP</a:t>
            </a:r>
            <a:r>
              <a:rPr lang="en-US" altLang="zh-CN" dirty="0"/>
              <a:t> [0.5]</a:t>
            </a:r>
            <a:r>
              <a:rPr lang="zh-CN" altLang="en-US" dirty="0"/>
              <a:t>指标</a:t>
            </a: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E7228786-B0AC-3B1D-77B1-FE5D2BD3B6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2" y="4087405"/>
            <a:ext cx="4295377" cy="22564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B1CF7F-93F5-710D-1568-5DD51EF7607E}"/>
              </a:ext>
            </a:extLst>
          </p:cNvPr>
          <p:cNvSpPr txBox="1"/>
          <p:nvPr/>
        </p:nvSpPr>
        <p:spPr>
          <a:xfrm>
            <a:off x="1477792" y="634383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Precision</a:t>
            </a:r>
            <a:r>
              <a:rPr lang="zh-CN" altLang="en-US" dirty="0"/>
              <a:t>指标</a:t>
            </a:r>
          </a:p>
        </p:txBody>
      </p:sp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D235A3D4-C7AE-B87B-349E-E79FE44C65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56" y="4087407"/>
            <a:ext cx="4295374" cy="22564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D1A8B3-CEE8-676E-0A45-C22764E37AF8}"/>
              </a:ext>
            </a:extLst>
          </p:cNvPr>
          <p:cNvSpPr txBox="1"/>
          <p:nvPr/>
        </p:nvSpPr>
        <p:spPr>
          <a:xfrm>
            <a:off x="6658563" y="634383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Recall</a:t>
            </a:r>
            <a:r>
              <a:rPr lang="zh-CN" altLang="en-US" dirty="0"/>
              <a:t>指标</a:t>
            </a:r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DA3EB142-54A2-49AC-3BB0-E2E73112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08" y="2396498"/>
            <a:ext cx="2778457" cy="2307430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Final:</a:t>
            </a:r>
          </a:p>
          <a:p>
            <a:pPr lvl="1"/>
            <a:r>
              <a:rPr lang="en-US" altLang="zh-CN" sz="1400" dirty="0"/>
              <a:t>mAP_0.5	0.95</a:t>
            </a:r>
          </a:p>
          <a:p>
            <a:pPr lvl="1"/>
            <a:r>
              <a:rPr lang="en-US" altLang="zh-CN" sz="1400" dirty="0"/>
              <a:t>mAP_</a:t>
            </a:r>
            <a:r>
              <a:rPr lang="en-US" altLang="zh-CN" sz="700" dirty="0"/>
              <a:t>0.5:0.95</a:t>
            </a:r>
            <a:r>
              <a:rPr lang="en-US" altLang="zh-CN" sz="1400" dirty="0"/>
              <a:t>	0.51</a:t>
            </a:r>
          </a:p>
          <a:p>
            <a:pPr lvl="1"/>
            <a:r>
              <a:rPr lang="en-US" altLang="zh-CN" sz="1400" dirty="0"/>
              <a:t>Precision	0.609</a:t>
            </a:r>
          </a:p>
          <a:p>
            <a:pPr lvl="1"/>
            <a:r>
              <a:rPr lang="en-US" altLang="zh-CN" sz="1400" dirty="0"/>
              <a:t>Recall	0.960</a:t>
            </a:r>
          </a:p>
          <a:p>
            <a:pPr lvl="1"/>
            <a:r>
              <a:rPr lang="en-US" altLang="zh-CN" sz="1400" dirty="0" err="1"/>
              <a:t>box_loss</a:t>
            </a:r>
            <a:r>
              <a:rPr lang="en-US" altLang="zh-CN" sz="1400" dirty="0"/>
              <a:t>	0.038</a:t>
            </a:r>
          </a:p>
          <a:p>
            <a:pPr lvl="1"/>
            <a:r>
              <a:rPr lang="en-US" altLang="zh-CN" sz="1400" dirty="0" err="1"/>
              <a:t>cls_loss</a:t>
            </a:r>
            <a:r>
              <a:rPr lang="en-US" altLang="zh-CN" sz="1400" dirty="0"/>
              <a:t>	0.010</a:t>
            </a:r>
          </a:p>
          <a:p>
            <a:pPr lvl="1"/>
            <a:r>
              <a:rPr lang="en-US" altLang="zh-CN" sz="1400" dirty="0" err="1"/>
              <a:t>obj_loss</a:t>
            </a:r>
            <a:r>
              <a:rPr lang="en-US" altLang="zh-CN" sz="1400" dirty="0"/>
              <a:t>	0.078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514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528</Words>
  <Application>Microsoft Office PowerPoint</Application>
  <PresentationFormat>宽屏</PresentationFormat>
  <Paragraphs>136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黑体</vt:lpstr>
      <vt:lpstr>宋体</vt:lpstr>
      <vt:lpstr>Arial</vt:lpstr>
      <vt:lpstr>Calibri</vt:lpstr>
      <vt:lpstr>Lucida Sans Unicode</vt:lpstr>
      <vt:lpstr>Office 主题​​</vt:lpstr>
      <vt:lpstr>基于YOLO-v5识别SVHN</vt:lpstr>
      <vt:lpstr>SVHN数据集情况</vt:lpstr>
      <vt:lpstr>对训练目标的理解</vt:lpstr>
      <vt:lpstr>模型选择</vt:lpstr>
      <vt:lpstr>环境参数</vt:lpstr>
      <vt:lpstr>训练集上数字目标框分布情况</vt:lpstr>
      <vt:lpstr>训练参数选择</vt:lpstr>
      <vt:lpstr>训练情况</vt:lpstr>
      <vt:lpstr>训练情况</vt:lpstr>
      <vt:lpstr>测试集上评估</vt:lpstr>
      <vt:lpstr>测试集预测情况示例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M10918</cp:lastModifiedBy>
  <cp:revision>30</cp:revision>
  <dcterms:created xsi:type="dcterms:W3CDTF">2023-05-19T17:10:34Z</dcterms:created>
  <dcterms:modified xsi:type="dcterms:W3CDTF">2023-05-20T14:19:40Z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51C52B5AF9B0A1F36B9B67640C53B8C6_41</vt:lpwstr>
  </property>
</Properties>
</file>